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72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73" r:id="rId27"/>
    <p:sldId id="269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83" autoAdjust="0"/>
  </p:normalViewPr>
  <p:slideViewPr>
    <p:cSldViewPr>
      <p:cViewPr varScale="1">
        <p:scale>
          <a:sx n="59" d="100"/>
          <a:sy n="59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99881-3BCC-4E7C-B5AC-9D90897E86E1}" type="datetimeFigureOut">
              <a:rPr lang="el-GR" smtClean="0"/>
              <a:pPr/>
              <a:t>2/4/2016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F3BA3-240B-4931-80D9-531B902AA6A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Αλλά</a:t>
            </a:r>
            <a:r>
              <a:rPr lang="el-GR" baseline="0" dirty="0" smtClean="0"/>
              <a:t> πιο πριν τι;;;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3BA3-240B-4931-80D9-531B902AA6AF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Σύμφωνα με τον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Coolidge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η ιδέα της εφαπτομένης ως οριακή θέση μίας τέμνουσας, όταν τα δύο σημεία τομής τείνουν να συμπέσουν στο ζητούμενο σημείο επαφής έγινε αποδεκτή στη Μαθηματική κοινότητα με πολύ αργούς ρυθμούς. Όμως, η ιδέα της σύμπτωσης των δύο σημείων τομής μίας τέμνουσας έγινε ευρέως κατανοητή πριν τα μισά του 17ου αιώνα και αυτό οφείλεται κυρίως στον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Fermat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Οι βασικές του ιδέες εμφανίστηκαν πρώτα το 1629 σ' ένα γράμμα του στον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Depagnet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και οι </a:t>
            </a:r>
            <a:r>
              <a:rPr lang="el-G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εφαπτομένες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εκεί προέκυψαν ως επακόλουθο μίας μεθόδου για την εύρεση </a:t>
            </a:r>
            <a:r>
              <a:rPr lang="el-G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ακροτάτων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3BA3-240B-4931-80D9-531B902AA6AF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645E65F-8F49-41DA-ABB6-9BC5AADD32BF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D464-B59B-455A-8B95-CA5238501C56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A66C-D203-46AD-B7AF-7C2970310FAF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308304" y="620688"/>
            <a:ext cx="957264" cy="457200"/>
          </a:xfrm>
        </p:spPr>
        <p:txBody>
          <a:bodyPr/>
          <a:lstStyle>
            <a:lvl1pPr>
              <a:defRPr sz="1200"/>
            </a:lvl1pPr>
          </a:lstStyle>
          <a:p>
            <a:fld id="{A48CB41A-18CD-4A5D-ADD8-BBB65F6C37E1}" type="datetime1">
              <a:rPr lang="el-GR" smtClean="0"/>
              <a:pPr/>
              <a:t>2/4/2016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915816" y="620688"/>
            <a:ext cx="4320480" cy="457200"/>
          </a:xfrm>
        </p:spPr>
        <p:txBody>
          <a:bodyPr/>
          <a:lstStyle>
            <a:lvl1pPr>
              <a:defRPr sz="1200"/>
            </a:lvl1pPr>
          </a:lstStyle>
          <a:p>
            <a:r>
              <a:rPr lang="el-GR" dirty="0" smtClean="0"/>
              <a:t>8</a:t>
            </a:r>
            <a:r>
              <a:rPr lang="el-GR" baseline="30000" dirty="0" smtClean="0"/>
              <a:t>η</a:t>
            </a:r>
            <a:r>
              <a:rPr lang="el-GR" dirty="0" smtClean="0"/>
              <a:t> Διεθνής Μαθηματική Εβδομάδα,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1128-E78C-42D6-BB9F-7335C5487610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A55-6B7A-4010-83F5-41FF4183B46C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CD7604-0FF2-4034-9AD6-1F7F89A13C63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88641E-E2C9-4A1A-AC9A-573E8A7F4D95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C04-332C-4EB9-A53C-8DBC113C1A80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C5FB-93D5-4963-9961-6970C85340E3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78F-7C98-4993-B582-21A9EB7B0A50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5513538-756C-4A20-AEDA-6029F0931031}" type="datetime1">
              <a:rPr lang="el-GR" smtClean="0"/>
              <a:pPr/>
              <a:t>2/4/2016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B57BEDF-D9B1-4132-928F-05A2E0A00E0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Descartes.ggb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915;&#923;%20&#916;&#923;%20geo_&#932;&#941;&#956;&#957;&#959;&#965;&#963;&#949;&#962;%20&#954;&#973;&#954;&#955;&#959;&#965;.ggb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&#928;&#961;&#959;&#963;&#941;&#947;&#947;&#953;&#963;&#951;%20&#956;&#949;%20&#954;&#973;&#954;&#955;&#959;.ggb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917;&#965;&#954;&#955;&#949;&#943;&#948;&#951;&#962;.gg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931;&#960;&#949;&#943;&#961;&#945;.ggb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Άλγεβρα και </a:t>
            </a:r>
            <a:br>
              <a:rPr lang="el-GR" dirty="0" smtClean="0"/>
            </a:br>
            <a:r>
              <a:rPr lang="el-GR" dirty="0" err="1" smtClean="0"/>
              <a:t>εφαπτομένες</a:t>
            </a:r>
            <a:r>
              <a:rPr lang="el-GR" dirty="0" smtClean="0"/>
              <a:t> καμπυλών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Σωτήρης  Δ. Χασάπης, </a:t>
            </a:r>
            <a:r>
              <a:rPr lang="en-US" dirty="0" err="1" smtClean="0"/>
              <a:t>MSc</a:t>
            </a:r>
            <a:endParaRPr lang="en-US" dirty="0" smtClean="0"/>
          </a:p>
          <a:p>
            <a:r>
              <a:rPr lang="el-GR" dirty="0" smtClean="0"/>
              <a:t>Μαρία Δ. </a:t>
            </a:r>
            <a:r>
              <a:rPr lang="el-GR" dirty="0" err="1" smtClean="0"/>
              <a:t>Πουλούδη</a:t>
            </a:r>
            <a:r>
              <a:rPr lang="el-GR" dirty="0" smtClean="0"/>
              <a:t>, </a:t>
            </a:r>
            <a:r>
              <a:rPr lang="en-US" dirty="0" err="1" smtClean="0"/>
              <a:t>MSc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619672" y="33265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</a:t>
            </a:r>
            <a:r>
              <a:rPr lang="el-GR" b="1" baseline="30000" dirty="0" smtClean="0"/>
              <a:t>η</a:t>
            </a:r>
            <a:r>
              <a:rPr lang="el-GR" b="1" dirty="0" smtClean="0"/>
              <a:t> Διεθνής Μαθηματική Εβδομάδα</a:t>
            </a:r>
            <a:endParaRPr lang="el-GR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1619672" y="580526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Θεσσαλονίκη, 2016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Προσεγγίζοντας μέσω κατάλληλου κύκλου - </a:t>
            </a:r>
            <a:r>
              <a:rPr lang="en-US" dirty="0" smtClean="0"/>
              <a:t>Descartes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Εύρεση κύκλου εφαπτόμενου στην καμπύλη στο κατάλληλο σημείο.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Descartes.ggb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Αλγεβρικός προσδιορισμός</a:t>
            </a:r>
          </a:p>
          <a:p>
            <a:endParaRPr lang="el-GR" dirty="0"/>
          </a:p>
        </p:txBody>
      </p:sp>
      <p:pic>
        <p:nvPicPr>
          <p:cNvPr id="6" name="5 - Θέση περιεχομένου" descr="440px-Frans_Hals_-_Portret_van_René_Descartes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820168" y="2249488"/>
            <a:ext cx="3694663" cy="4525962"/>
          </a:xfrm>
        </p:spPr>
      </p:pic>
      <p:graphicFrame>
        <p:nvGraphicFramePr>
          <p:cNvPr id="7" name="6 - Αντικείμενο"/>
          <p:cNvGraphicFramePr>
            <a:graphicFrameLocks noChangeAspect="1"/>
          </p:cNvGraphicFramePr>
          <p:nvPr/>
        </p:nvGraphicFramePr>
        <p:xfrm>
          <a:off x="539552" y="4797152"/>
          <a:ext cx="4015229" cy="1368152"/>
        </p:xfrm>
        <a:graphic>
          <a:graphicData uri="http://schemas.openxmlformats.org/presentationml/2006/ole">
            <p:oleObj spid="_x0000_s2050" name="Εξίσωση" r:id="rId5" imgW="1714320" imgH="583920" progId="Equation.3">
              <p:embed/>
            </p:oleObj>
          </a:graphicData>
        </a:graphic>
      </p:graphicFrame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…</a:t>
            </a:r>
            <a:r>
              <a:rPr lang="en-US" dirty="0" smtClean="0"/>
              <a:t>Descartes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Αντικατάσταση στην πρώτη εξίσωση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Μοναδικότητα η σημείου επαφής </a:t>
            </a:r>
          </a:p>
          <a:p>
            <a:endParaRPr lang="el-GR" dirty="0" smtClean="0"/>
          </a:p>
          <a:p>
            <a:r>
              <a:rPr lang="el-GR" dirty="0" smtClean="0"/>
              <a:t>Μοναδικότητα λύσης προηγούμενης εξίσωσης</a:t>
            </a:r>
          </a:p>
          <a:p>
            <a:r>
              <a:rPr lang="el-GR" dirty="0" smtClean="0"/>
              <a:t>Ισότητα πολυωνύμων :</a:t>
            </a:r>
          </a:p>
          <a:p>
            <a:endParaRPr lang="el-GR" dirty="0" smtClean="0"/>
          </a:p>
        </p:txBody>
      </p:sp>
      <p:graphicFrame>
        <p:nvGraphicFramePr>
          <p:cNvPr id="7" name="6 - Αντικείμενο"/>
          <p:cNvGraphicFramePr>
            <a:graphicFrameLocks noChangeAspect="1"/>
          </p:cNvGraphicFramePr>
          <p:nvPr/>
        </p:nvGraphicFramePr>
        <p:xfrm>
          <a:off x="971599" y="2852936"/>
          <a:ext cx="5588621" cy="792088"/>
        </p:xfrm>
        <a:graphic>
          <a:graphicData uri="http://schemas.openxmlformats.org/presentationml/2006/ole">
            <p:oleObj spid="_x0000_s3074" name="Εξίσωση" r:id="rId3" imgW="1612800" imgH="228600" progId="Equation.3">
              <p:embed/>
            </p:oleObj>
          </a:graphicData>
        </a:graphic>
      </p:graphicFrame>
      <p:graphicFrame>
        <p:nvGraphicFramePr>
          <p:cNvPr id="8" name="7 - Αντικείμενο"/>
          <p:cNvGraphicFramePr>
            <a:graphicFrameLocks noChangeAspect="1"/>
          </p:cNvGraphicFramePr>
          <p:nvPr/>
        </p:nvGraphicFramePr>
        <p:xfrm>
          <a:off x="6300192" y="3645024"/>
          <a:ext cx="1692188" cy="648072"/>
        </p:xfrm>
        <a:graphic>
          <a:graphicData uri="http://schemas.openxmlformats.org/presentationml/2006/ole">
            <p:oleObj spid="_x0000_s3075" name="Εξίσωση" r:id="rId4" imgW="596880" imgH="228600" progId="Equation.3">
              <p:embed/>
            </p:oleObj>
          </a:graphicData>
        </a:graphic>
      </p:graphicFrame>
      <p:graphicFrame>
        <p:nvGraphicFramePr>
          <p:cNvPr id="9" name="8 - Αντικείμενο"/>
          <p:cNvGraphicFramePr>
            <a:graphicFrameLocks noChangeAspect="1"/>
          </p:cNvGraphicFramePr>
          <p:nvPr/>
        </p:nvGraphicFramePr>
        <p:xfrm>
          <a:off x="899591" y="5589240"/>
          <a:ext cx="7132221" cy="936104"/>
        </p:xfrm>
        <a:graphic>
          <a:graphicData uri="http://schemas.openxmlformats.org/presentationml/2006/ole">
            <p:oleObj spid="_x0000_s3076" name="Εξίσωση" r:id="rId5" imgW="2031840" imgH="266400" progId="Equation.3">
              <p:embed/>
            </p:oleObj>
          </a:graphicData>
        </a:graphic>
      </p:graphicFrame>
      <p:sp>
        <p:nvSpPr>
          <p:cNvPr id="10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…</a:t>
            </a:r>
            <a:r>
              <a:rPr lang="en-US" smtClean="0"/>
              <a:t>Descartes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μέθοδος λειτουργεί καλά για τετραγωνικές καμπύλες</a:t>
            </a:r>
          </a:p>
          <a:p>
            <a:r>
              <a:rPr lang="el-GR" dirty="0" smtClean="0"/>
              <a:t>Οι πράξεις γίνονται επίπονες σε καμπύλες μεγαλύτερης τάξης.</a:t>
            </a:r>
          </a:p>
          <a:p>
            <a:r>
              <a:rPr lang="el-GR" dirty="0" smtClean="0"/>
              <a:t>Στην εποχή μας μπορεί οι πράξεις να γίνουν με Η/Υ.</a:t>
            </a: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Οριακή θέση τέμνουσας σε ζητούμενο σημείο επαφής (</a:t>
            </a:r>
            <a:r>
              <a:rPr lang="en-US" dirty="0" smtClean="0"/>
              <a:t>Coolidge:</a:t>
            </a:r>
            <a:r>
              <a:rPr lang="el-GR" dirty="0" smtClean="0"/>
              <a:t> αργά αποδεκτή)</a:t>
            </a:r>
          </a:p>
          <a:p>
            <a:r>
              <a:rPr lang="el-GR" dirty="0" smtClean="0"/>
              <a:t>Σύμπτωση σημείων τομής της τέμνουσας.</a:t>
            </a:r>
          </a:p>
          <a:p>
            <a:r>
              <a:rPr lang="en-US" dirty="0" smtClean="0"/>
              <a:t>Fermat: </a:t>
            </a:r>
            <a:r>
              <a:rPr lang="el-GR" dirty="0" smtClean="0"/>
              <a:t>Πρώτο μισό 17</a:t>
            </a:r>
            <a:r>
              <a:rPr lang="el-GR" baseline="30000" dirty="0" smtClean="0"/>
              <a:t>ου</a:t>
            </a:r>
            <a:r>
              <a:rPr lang="el-GR" dirty="0" smtClean="0"/>
              <a:t> αι.</a:t>
            </a:r>
          </a:p>
          <a:p>
            <a:r>
              <a:rPr lang="el-GR" dirty="0" smtClean="0"/>
              <a:t>1629: Γράμμα στον </a:t>
            </a:r>
            <a:r>
              <a:rPr lang="en-US" dirty="0" err="1" smtClean="0"/>
              <a:t>Depagnet</a:t>
            </a:r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644008" y="620688"/>
            <a:ext cx="4320480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</a:t>
            </a:r>
            <a:r>
              <a:rPr lang="el-GR" sz="1600" dirty="0" smtClean="0"/>
              <a:t>Μαθηματική</a:t>
            </a:r>
            <a:r>
              <a:rPr lang="el-GR" sz="1400" dirty="0" smtClean="0"/>
              <a:t> Εβδομάδα,</a:t>
            </a:r>
            <a:endParaRPr lang="el-GR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Τέμνουσα και εφαπτομένη… 	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Μαθητές Λυκείου: Θεώρημα τεμνουσών</a:t>
            </a:r>
          </a:p>
          <a:p>
            <a:r>
              <a:rPr lang="el-GR" dirty="0" smtClean="0"/>
              <a:t>Οριακή θέση: Θεώρημα τέμνουσας – Εφαπτομένης</a:t>
            </a:r>
          </a:p>
          <a:p>
            <a:endParaRPr lang="el-GR" dirty="0" smtClean="0"/>
          </a:p>
          <a:p>
            <a:r>
              <a:rPr lang="el-GR" dirty="0" smtClean="0">
                <a:hlinkClick r:id="rId2" action="ppaction://hlinkfile"/>
              </a:rPr>
              <a:t>Τέμνουσα </a:t>
            </a:r>
            <a:r>
              <a:rPr lang="el-GR" dirty="0" smtClean="0">
                <a:hlinkClick r:id="rId2" action="ppaction://hlinkfile"/>
              </a:rPr>
              <a:t>και εφαπτομένη.</a:t>
            </a:r>
            <a:r>
              <a:rPr lang="en-US" dirty="0" err="1" smtClean="0">
                <a:hlinkClick r:id="rId2" action="ppaction://hlinkfile"/>
              </a:rPr>
              <a:t>ggb</a:t>
            </a:r>
            <a:endParaRPr lang="el-GR" dirty="0" smtClean="0"/>
          </a:p>
          <a:p>
            <a:r>
              <a:rPr lang="el-GR" dirty="0" smtClean="0"/>
              <a:t>Εισαγωγή οριακής θέσης της τέμνουσας ως εφαπτομένης.</a:t>
            </a:r>
            <a:endParaRPr lang="el-GR" dirty="0" smtClean="0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…</a:t>
            </a:r>
            <a:r>
              <a:rPr lang="en-US" dirty="0" smtClean="0"/>
              <a:t>Descartes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Την προσέγγιση αυτή ακολούθησε ο </a:t>
            </a:r>
            <a:r>
              <a:rPr lang="en-US" dirty="0" smtClean="0"/>
              <a:t>Descartes</a:t>
            </a:r>
            <a:r>
              <a:rPr lang="el-GR" dirty="0" smtClean="0"/>
              <a:t>, χρησιμοποιώντας αλγεβρικές μεθόδους, ως βελτίωση της προηγούμενης μεθόδου.</a:t>
            </a:r>
          </a:p>
          <a:p>
            <a:r>
              <a:rPr lang="el-GR" dirty="0" smtClean="0"/>
              <a:t>Σημείο επαφής = «Διπλό» σημείο τομής</a:t>
            </a:r>
          </a:p>
          <a:p>
            <a:r>
              <a:rPr lang="el-GR" dirty="0" smtClean="0"/>
              <a:t>ΣΥΝΕΠΩΣ: το σύστημα εξισώσεων ευθείας και κύκλου θα έχει στο σημείο τομής διπλή λύση.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8</a:t>
            </a:r>
            <a:r>
              <a:rPr lang="el-GR" baseline="30000" smtClean="0"/>
              <a:t>η</a:t>
            </a:r>
            <a:r>
              <a:rPr lang="el-GR" smtClean="0"/>
              <a:t> Διεθνής Μαθηματική Εβδομάδα,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Κύκλος</a:t>
            </a:r>
            <a:endParaRPr lang="en-US" dirty="0" smtClean="0"/>
          </a:p>
          <a:p>
            <a:r>
              <a:rPr lang="el-GR" dirty="0" smtClean="0"/>
              <a:t>Δέχεται εφαπτομένη </a:t>
            </a:r>
            <a:r>
              <a:rPr lang="en-US" dirty="0" smtClean="0"/>
              <a:t>y=1 </a:t>
            </a:r>
            <a:r>
              <a:rPr lang="el-GR" dirty="0" smtClean="0"/>
              <a:t>στο (0,1).</a:t>
            </a:r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>Η λύση </a:t>
            </a:r>
            <a:r>
              <a:rPr lang="en-US" dirty="0" smtClean="0"/>
              <a:t>x=0</a:t>
            </a:r>
            <a:r>
              <a:rPr lang="el-GR" dirty="0" smtClean="0"/>
              <a:t> είναι διπλή.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8</a:t>
            </a:r>
            <a:r>
              <a:rPr lang="el-GR" baseline="30000" smtClean="0"/>
              <a:t>η</a:t>
            </a:r>
            <a:r>
              <a:rPr lang="el-GR" smtClean="0"/>
              <a:t> Διεθνής Μαθηματική Εβδομάδα,</a:t>
            </a:r>
            <a:endParaRPr lang="el-GR" dirty="0"/>
          </a:p>
        </p:txBody>
      </p:sp>
      <p:graphicFrame>
        <p:nvGraphicFramePr>
          <p:cNvPr id="5" name="4 - Αντικείμενο"/>
          <p:cNvGraphicFramePr>
            <a:graphicFrameLocks noChangeAspect="1"/>
          </p:cNvGraphicFramePr>
          <p:nvPr/>
        </p:nvGraphicFramePr>
        <p:xfrm>
          <a:off x="2267744" y="2204864"/>
          <a:ext cx="1944216" cy="648072"/>
        </p:xfrm>
        <a:graphic>
          <a:graphicData uri="http://schemas.openxmlformats.org/presentationml/2006/ole">
            <p:oleObj spid="_x0000_s27650" name="Εξίσωση" r:id="rId3" imgW="685800" imgH="228600" progId="Equation.3">
              <p:embed/>
            </p:oleObj>
          </a:graphicData>
        </a:graphic>
      </p:graphicFrame>
      <p:graphicFrame>
        <p:nvGraphicFramePr>
          <p:cNvPr id="6" name="5 - Αντικείμενο"/>
          <p:cNvGraphicFramePr>
            <a:graphicFrameLocks noChangeAspect="1"/>
          </p:cNvGraphicFramePr>
          <p:nvPr/>
        </p:nvGraphicFramePr>
        <p:xfrm>
          <a:off x="1331640" y="3140968"/>
          <a:ext cx="3520376" cy="605656"/>
        </p:xfrm>
        <a:graphic>
          <a:graphicData uri="http://schemas.openxmlformats.org/presentationml/2006/ole">
            <p:oleObj spid="_x0000_s27651" name="Εξίσωση" r:id="rId4" imgW="11808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καμπύλη: </a:t>
            </a:r>
          </a:p>
          <a:p>
            <a:r>
              <a:rPr lang="el-GR" dirty="0" smtClean="0"/>
              <a:t>Τέμνεται με τον άξονα </a:t>
            </a:r>
            <a:r>
              <a:rPr lang="en-US" dirty="0" err="1" smtClean="0"/>
              <a:t>x’x</a:t>
            </a:r>
            <a:r>
              <a:rPr lang="el-GR" dirty="0" smtClean="0"/>
              <a:t> σε δύο σημεία με </a:t>
            </a:r>
            <a:r>
              <a:rPr lang="el-GR" dirty="0" err="1" smtClean="0"/>
              <a:t>τετμημένες</a:t>
            </a:r>
            <a:r>
              <a:rPr lang="el-GR" dirty="0" smtClean="0"/>
              <a:t> </a:t>
            </a:r>
            <a:r>
              <a:rPr lang="en-US" dirty="0" smtClean="0"/>
              <a:t>x=1 , x=2. </a:t>
            </a:r>
          </a:p>
          <a:p>
            <a:r>
              <a:rPr lang="el-GR" dirty="0" smtClean="0"/>
              <a:t>Στο </a:t>
            </a:r>
            <a:r>
              <a:rPr lang="en-US" dirty="0" smtClean="0"/>
              <a:t>x=1</a:t>
            </a:r>
            <a:r>
              <a:rPr lang="el-GR" dirty="0" smtClean="0"/>
              <a:t> και μόνο έχουμε διπλή ρίζα</a:t>
            </a:r>
          </a:p>
          <a:p>
            <a:r>
              <a:rPr lang="el-GR" dirty="0" smtClean="0"/>
              <a:t>Άρα το (1,0) αποτελεί σημείο επαφής για την καμπύλη με τον άξονα </a:t>
            </a:r>
            <a:r>
              <a:rPr lang="en-US" dirty="0" err="1" smtClean="0"/>
              <a:t>x’x</a:t>
            </a:r>
            <a:r>
              <a:rPr lang="en-US" dirty="0" smtClean="0"/>
              <a:t>.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8</a:t>
            </a:r>
            <a:r>
              <a:rPr lang="el-GR" baseline="30000" smtClean="0"/>
              <a:t>η</a:t>
            </a:r>
            <a:r>
              <a:rPr lang="el-GR" smtClean="0"/>
              <a:t> Διεθνής Μαθηματική Εβδομάδα,</a:t>
            </a:r>
            <a:endParaRPr lang="el-GR" dirty="0"/>
          </a:p>
        </p:txBody>
      </p:sp>
      <p:graphicFrame>
        <p:nvGraphicFramePr>
          <p:cNvPr id="5" name="4 - Αντικείμενο"/>
          <p:cNvGraphicFramePr>
            <a:graphicFrameLocks noChangeAspect="1"/>
          </p:cNvGraphicFramePr>
          <p:nvPr/>
        </p:nvGraphicFramePr>
        <p:xfrm>
          <a:off x="2987824" y="2204864"/>
          <a:ext cx="3232359" cy="576064"/>
        </p:xfrm>
        <a:graphic>
          <a:graphicData uri="http://schemas.openxmlformats.org/presentationml/2006/ole">
            <p:oleObj spid="_x0000_s28674" name="Εξίσωση" r:id="rId3" imgW="12826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8</a:t>
            </a:r>
            <a:r>
              <a:rPr lang="el-GR" baseline="30000" smtClean="0"/>
              <a:t>η</a:t>
            </a:r>
            <a:r>
              <a:rPr lang="el-GR" smtClean="0"/>
              <a:t> Διεθνής Μαθηματική Εβδομάδα,</a:t>
            </a:r>
            <a:endParaRPr lang="el-GR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8567998" cy="41764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y=x</a:t>
            </a:r>
            <a:r>
              <a:rPr lang="en-US" baseline="30000" dirty="0" smtClean="0"/>
              <a:t>3</a:t>
            </a:r>
          </a:p>
          <a:p>
            <a:r>
              <a:rPr lang="el-GR" dirty="0" smtClean="0"/>
              <a:t>Στο σημείο επαφής </a:t>
            </a:r>
            <a:r>
              <a:rPr lang="en-US" dirty="0" smtClean="0"/>
              <a:t>(0,0) </a:t>
            </a:r>
            <a:r>
              <a:rPr lang="el-GR" dirty="0" smtClean="0"/>
              <a:t>έχουμε τριπλή ρίζα.</a:t>
            </a:r>
          </a:p>
          <a:p>
            <a:r>
              <a:rPr lang="el-GR" dirty="0" smtClean="0"/>
              <a:t>Η εξίσωση της εφαπτομένης είναι η </a:t>
            </a:r>
            <a:r>
              <a:rPr lang="en-US" dirty="0" smtClean="0"/>
              <a:t>x=0.</a:t>
            </a:r>
          </a:p>
          <a:p>
            <a:r>
              <a:rPr lang="el-GR" dirty="0" smtClean="0"/>
              <a:t>Η ιδέα επεκτείνεται για ρίζες πολλαπλότητας μεγαλύτερης ή ίσης του 2.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8</a:t>
            </a:r>
            <a:r>
              <a:rPr lang="el-GR" baseline="30000" smtClean="0"/>
              <a:t>η</a:t>
            </a:r>
            <a:r>
              <a:rPr lang="el-GR" smtClean="0"/>
              <a:t> Διεθνής Μαθηματική Εβδομάδα,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Ορισμοί…	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8</a:t>
            </a:r>
            <a:r>
              <a:rPr lang="el-GR" baseline="30000" dirty="0" smtClean="0"/>
              <a:t>η</a:t>
            </a:r>
            <a:r>
              <a:rPr lang="el-GR" dirty="0" smtClean="0"/>
              <a:t> Διεθνής Μαθηματική Εβδομάδα </a:t>
            </a:r>
            <a:r>
              <a:rPr lang="el-GR" dirty="0" smtClean="0"/>
              <a:t>2016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Ως εφαρμογή της διαίρεσης πολυωνύμων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τέμνουσα στη γραφική παράσταση ενός πολυωνύμου </a:t>
            </a:r>
            <a:r>
              <a:rPr lang="en-US" dirty="0" smtClean="0"/>
              <a:t>P(x)</a:t>
            </a:r>
            <a:r>
              <a:rPr lang="el-GR" dirty="0" smtClean="0"/>
              <a:t> στα σημεία: </a:t>
            </a:r>
            <a:r>
              <a:rPr lang="en-US" dirty="0" smtClean="0"/>
              <a:t>(</a:t>
            </a:r>
            <a:r>
              <a:rPr lang="en-US" dirty="0" err="1" smtClean="0"/>
              <a:t>a,P</a:t>
            </a:r>
            <a:r>
              <a:rPr lang="en-US" dirty="0" smtClean="0"/>
              <a:t>(a)), (</a:t>
            </a:r>
            <a:r>
              <a:rPr lang="en-US" dirty="0" err="1" smtClean="0"/>
              <a:t>b,P</a:t>
            </a:r>
            <a:r>
              <a:rPr lang="en-US" dirty="0" smtClean="0"/>
              <a:t>(b)) </a:t>
            </a:r>
            <a:r>
              <a:rPr lang="el-GR" dirty="0" smtClean="0"/>
              <a:t>θα έχει εξίσωση η οποία προκύπτει ως υπόλοιπο της διαίρεσης: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Δηλαδή θα είναι η : </a:t>
            </a:r>
            <a:endParaRPr lang="en-US" dirty="0" smtClean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8</a:t>
            </a:r>
            <a:r>
              <a:rPr lang="el-GR" baseline="30000" smtClean="0"/>
              <a:t>η</a:t>
            </a:r>
            <a:r>
              <a:rPr lang="el-GR" smtClean="0"/>
              <a:t> Διεθνής Μαθηματική Εβδομάδα,</a:t>
            </a:r>
            <a:endParaRPr lang="el-GR" dirty="0"/>
          </a:p>
        </p:txBody>
      </p:sp>
      <p:graphicFrame>
        <p:nvGraphicFramePr>
          <p:cNvPr id="5" name="4 - Αντικείμενο"/>
          <p:cNvGraphicFramePr>
            <a:graphicFrameLocks noChangeAspect="1"/>
          </p:cNvGraphicFramePr>
          <p:nvPr/>
        </p:nvGraphicFramePr>
        <p:xfrm>
          <a:off x="827584" y="4149080"/>
          <a:ext cx="7687913" cy="792088"/>
        </p:xfrm>
        <a:graphic>
          <a:graphicData uri="http://schemas.openxmlformats.org/presentationml/2006/ole">
            <p:oleObj spid="_x0000_s30722" name="Εξίσωση" r:id="rId3" imgW="2095200" imgH="215640" progId="Equation.3">
              <p:embed/>
            </p:oleObj>
          </a:graphicData>
        </a:graphic>
      </p:graphicFrame>
      <p:graphicFrame>
        <p:nvGraphicFramePr>
          <p:cNvPr id="6" name="5 - Αντικείμενο"/>
          <p:cNvGraphicFramePr>
            <a:graphicFrameLocks noChangeAspect="1"/>
          </p:cNvGraphicFramePr>
          <p:nvPr/>
        </p:nvGraphicFramePr>
        <p:xfrm>
          <a:off x="4139952" y="4941168"/>
          <a:ext cx="2180814" cy="576064"/>
        </p:xfrm>
        <a:graphic>
          <a:graphicData uri="http://schemas.openxmlformats.org/presentationml/2006/ole">
            <p:oleObj spid="_x0000_s30723" name="Εξίσωση" r:id="rId4" imgW="67284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Πράγματι…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8</a:t>
            </a:r>
            <a:r>
              <a:rPr lang="el-GR" baseline="30000" smtClean="0"/>
              <a:t>η</a:t>
            </a:r>
            <a:r>
              <a:rPr lang="el-GR" smtClean="0"/>
              <a:t> Διεθνής Μαθηματική Εβδομάδα,</a:t>
            </a:r>
            <a:endParaRPr lang="el-GR" dirty="0"/>
          </a:p>
        </p:txBody>
      </p:sp>
      <p:graphicFrame>
        <p:nvGraphicFramePr>
          <p:cNvPr id="5" name="4 - Αντικείμενο"/>
          <p:cNvGraphicFramePr>
            <a:graphicFrameLocks noChangeAspect="1"/>
          </p:cNvGraphicFramePr>
          <p:nvPr/>
        </p:nvGraphicFramePr>
        <p:xfrm>
          <a:off x="539552" y="2060847"/>
          <a:ext cx="5256584" cy="4040509"/>
        </p:xfrm>
        <a:graphic>
          <a:graphicData uri="http://schemas.openxmlformats.org/presentationml/2006/ole">
            <p:oleObj spid="_x0000_s31746" name="Εξίσωση" r:id="rId3" imgW="1701720" imgH="1307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Leibniz(1684)</a:t>
            </a:r>
            <a:endParaRPr lang="el-GR" dirty="0"/>
          </a:p>
        </p:txBody>
      </p:sp>
      <p:pic>
        <p:nvPicPr>
          <p:cNvPr id="7" name="6 - Θέση περιεχομένου" descr="Gottfried_Wilhelm_von_Leibniz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8745" y="2249488"/>
            <a:ext cx="3575510" cy="4525962"/>
          </a:xfrm>
        </p:spPr>
      </p:pic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i="1" dirty="0" smtClean="0"/>
              <a:t>«Εφαπτομένη σε μία καμπύλη είναι μία ευθεία η οποία διέρχεται από δύο σημεία τα οποία βρίσκονται απείρως κοντά.»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 (</a:t>
            </a:r>
            <a:r>
              <a:rPr lang="en-US" dirty="0" smtClean="0"/>
              <a:t>Nova </a:t>
            </a:r>
            <a:r>
              <a:rPr lang="en-US" dirty="0" err="1" smtClean="0"/>
              <a:t>methodus</a:t>
            </a:r>
            <a:r>
              <a:rPr lang="en-US" dirty="0" smtClean="0"/>
              <a:t> pro </a:t>
            </a:r>
            <a:r>
              <a:rPr lang="en-US" dirty="0" err="1" smtClean="0"/>
              <a:t>Maximis</a:t>
            </a:r>
            <a:r>
              <a:rPr lang="en-US" dirty="0" smtClean="0"/>
              <a:t> et </a:t>
            </a:r>
            <a:r>
              <a:rPr lang="en-US" dirty="0" err="1" smtClean="0"/>
              <a:t>Minimis</a:t>
            </a:r>
            <a:r>
              <a:rPr lang="el-GR" dirty="0" smtClean="0"/>
              <a:t>, </a:t>
            </a:r>
            <a:r>
              <a:rPr lang="el-GR" dirty="0" smtClean="0"/>
              <a:t>1684)</a:t>
            </a:r>
            <a:endParaRPr lang="el-GR" i="1" dirty="0" smtClean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8</a:t>
            </a:r>
            <a:r>
              <a:rPr lang="el-GR" baseline="30000" smtClean="0"/>
              <a:t>η</a:t>
            </a:r>
            <a:r>
              <a:rPr lang="el-GR" smtClean="0"/>
              <a:t> Διεθνής Μαθηματική Εβδομάδα,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Εφαπτομένη και διαίρεση πολυωνύμων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Θεωρώντας ότι τα δύο σημεία της τέμνουσας βρίσκονται πολύ κοντά: </a:t>
            </a:r>
          </a:p>
          <a:p>
            <a:r>
              <a:rPr lang="el-GR" dirty="0" smtClean="0"/>
              <a:t>Η ευθεία</a:t>
            </a:r>
            <a:r>
              <a:rPr lang="en-US" dirty="0" smtClean="0"/>
              <a:t> y=</a:t>
            </a:r>
            <a:r>
              <a:rPr lang="en-US" dirty="0" err="1" smtClean="0"/>
              <a:t>mx+b</a:t>
            </a:r>
            <a:r>
              <a:rPr lang="el-GR" dirty="0" smtClean="0"/>
              <a:t> είναι εφαπτομένη στη γραφική παράσταση του πολυωνύμου </a:t>
            </a:r>
            <a:r>
              <a:rPr lang="en-US" dirty="0" smtClean="0"/>
              <a:t>P(x)</a:t>
            </a:r>
            <a:r>
              <a:rPr lang="el-GR" dirty="0" smtClean="0"/>
              <a:t> στο σημείο με </a:t>
            </a:r>
            <a:r>
              <a:rPr lang="el-GR" dirty="0" err="1" smtClean="0"/>
              <a:t>τετμημένη</a:t>
            </a:r>
            <a:r>
              <a:rPr lang="el-GR" dirty="0" smtClean="0"/>
              <a:t> </a:t>
            </a:r>
            <a:r>
              <a:rPr lang="en-US" dirty="0" smtClean="0"/>
              <a:t>x=a</a:t>
            </a:r>
            <a:r>
              <a:rPr lang="el-GR" dirty="0" smtClean="0"/>
              <a:t>, αν και μόνο αν η Ευκλείδεια διαίρεση δίνει αποτέλεσμα: </a:t>
            </a: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Ημερίδα 5ου ΓΕ.Λ. Λαμίας 8/5/2015</a:t>
            </a:r>
            <a:endParaRPr lang="el-GR"/>
          </a:p>
        </p:txBody>
      </p:sp>
      <p:graphicFrame>
        <p:nvGraphicFramePr>
          <p:cNvPr id="7" name="6 - Αντικείμενο"/>
          <p:cNvGraphicFramePr>
            <a:graphicFrameLocks noChangeAspect="1"/>
          </p:cNvGraphicFramePr>
          <p:nvPr/>
        </p:nvGraphicFramePr>
        <p:xfrm>
          <a:off x="899591" y="5013176"/>
          <a:ext cx="6946877" cy="936104"/>
        </p:xfrm>
        <a:graphic>
          <a:graphicData uri="http://schemas.openxmlformats.org/presentationml/2006/ole">
            <p:oleObj spid="_x0000_s32770" name="Εξίσωση" r:id="rId3" imgW="17906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8</a:t>
            </a:r>
            <a:r>
              <a:rPr lang="el-GR" baseline="30000" smtClean="0"/>
              <a:t>η</a:t>
            </a:r>
            <a:r>
              <a:rPr lang="el-GR" smtClean="0"/>
              <a:t> Διεθνής Μαθηματική Εβδομάδα,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ChangeAspect="1"/>
          </p:cNvGraphicFramePr>
          <p:nvPr>
            <p:ph idx="1"/>
          </p:nvPr>
        </p:nvGraphicFramePr>
        <p:xfrm>
          <a:off x="611560" y="2132856"/>
          <a:ext cx="5060926" cy="792088"/>
        </p:xfrm>
        <a:graphic>
          <a:graphicData uri="http://schemas.openxmlformats.org/presentationml/2006/ole">
            <p:oleObj spid="_x0000_s33794" name="Εξίσωση" r:id="rId3" imgW="1460160" imgH="2286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6228184" y="2276872"/>
          <a:ext cx="1152128" cy="576064"/>
        </p:xfrm>
        <a:graphic>
          <a:graphicData uri="http://schemas.openxmlformats.org/presentationml/2006/ole">
            <p:oleObj spid="_x0000_s33795" name="Εξίσωση" r:id="rId4" imgW="355320" imgH="17748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683568" y="3212976"/>
          <a:ext cx="6321551" cy="864097"/>
        </p:xfrm>
        <a:graphic>
          <a:graphicData uri="http://schemas.openxmlformats.org/presentationml/2006/ole">
            <p:oleObj spid="_x0000_s33796" name="Εξίσωση" r:id="rId5" imgW="1765080" imgH="241200" progId="Equation.3">
              <p:embed/>
            </p:oleObj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323528" y="436510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Άρα η ευθεία με εξίσωση </a:t>
            </a:r>
            <a:r>
              <a:rPr lang="en-US" sz="2800" dirty="0" smtClean="0"/>
              <a:t>y=2x -1 </a:t>
            </a:r>
            <a:r>
              <a:rPr lang="el-GR" sz="2800" dirty="0" smtClean="0"/>
              <a:t>είναι η εφαπτομένη του πολυωνύμου στο σημείο</a:t>
            </a:r>
            <a:r>
              <a:rPr lang="en-US" sz="2800" dirty="0" smtClean="0"/>
              <a:t> A(2,P(2))</a:t>
            </a:r>
            <a:endParaRPr lang="el-GR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 σχολείο…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Τελικά, η προσέγγιση της εφαπτομένης μπορεί να γίνει από τους μαθητές πριν την εισαγωγή της παραγώγου, ως φυσική συνέπεια της ιστορικής εξέλιξης της έννοιας, η οποία επιπροσθέτως θα συμβάλλει στην εξέλιξη της έννοιας της εφαπτομένης ως οριακής θέσης μίας τέμνουσας, αποτελώντας μία καλή βάση για την εισαγωγή στην κλίση της εφαπτομένης μέσω της παραγώγου.</a:t>
            </a:r>
          </a:p>
          <a:p>
            <a:pPr algn="just"/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8</a:t>
            </a:r>
            <a:r>
              <a:rPr lang="el-GR" baseline="30000" dirty="0" smtClean="0"/>
              <a:t>η</a:t>
            </a:r>
            <a:r>
              <a:rPr lang="el-GR" dirty="0" smtClean="0"/>
              <a:t> Διεθνής Μαθηματική Εβδομάδα,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Προσέγγιση με κατάλληλο κύκλο…	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l-GR" dirty="0" smtClean="0">
                <a:hlinkClick r:id="rId2" action="ppaction://hlinkfile"/>
              </a:rPr>
              <a:t>Προσέγγιση με κύκλο.</a:t>
            </a:r>
            <a:r>
              <a:rPr lang="en-US" dirty="0" err="1" smtClean="0">
                <a:hlinkClick r:id="rId2" action="ppaction://hlinkfile"/>
              </a:rPr>
              <a:t>ggb</a:t>
            </a:r>
            <a:endParaRPr lang="el-GR" dirty="0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Ευχαριστούμε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Καλή συνέχεια.</a:t>
            </a:r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 σχολικό της Γ΄ Λυκείου…</a:t>
            </a:r>
            <a:endParaRPr lang="el-GR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" y="2940844"/>
            <a:ext cx="39528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999057"/>
            <a:ext cx="4038600" cy="302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915816" y="620688"/>
            <a:ext cx="4320480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Ευκλείδης</a:t>
            </a:r>
            <a:endParaRPr lang="el-GR" dirty="0"/>
          </a:p>
        </p:txBody>
      </p:sp>
      <p:pic>
        <p:nvPicPr>
          <p:cNvPr id="6" name="5 - Θέση περιεχομένου" descr="500px-Eukli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66904" y="2249488"/>
            <a:ext cx="2619191" cy="4525962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Εφαπτομένη σε κύκλο: «</a:t>
            </a:r>
            <a:r>
              <a:rPr lang="el-GR" i="1" dirty="0" smtClean="0"/>
              <a:t>Μία ευθεία λέγεται ότι εφάπτεται κύκλου εκείνη, η οποία απτόμενη του κύκλου και </a:t>
            </a:r>
            <a:r>
              <a:rPr lang="el-GR" i="1" dirty="0" err="1" smtClean="0"/>
              <a:t>προεκβαλλομένη</a:t>
            </a:r>
            <a:r>
              <a:rPr lang="el-GR" i="1" dirty="0" smtClean="0"/>
              <a:t> δεν τέμνει τον κύκλο»</a:t>
            </a:r>
          </a:p>
          <a:p>
            <a:endParaRPr lang="el-GR" i="1" dirty="0" smtClean="0"/>
          </a:p>
          <a:p>
            <a:r>
              <a:rPr lang="el-GR" dirty="0" smtClean="0">
                <a:hlinkClick r:id="rId3" action="ppaction://hlinkfile"/>
              </a:rPr>
              <a:t>Ευκλείδης.</a:t>
            </a:r>
            <a:r>
              <a:rPr lang="en-US" dirty="0" err="1" smtClean="0">
                <a:hlinkClick r:id="rId3" action="ppaction://hlinkfile"/>
              </a:rPr>
              <a:t>ggb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Απολλώνιος ο </a:t>
            </a:r>
            <a:r>
              <a:rPr lang="el-GR" dirty="0" err="1" smtClean="0"/>
              <a:t>Περγαίος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225 </a:t>
            </a:r>
            <a:r>
              <a:rPr lang="el-GR" dirty="0" err="1" smtClean="0"/>
              <a:t>π.Χ.</a:t>
            </a:r>
            <a:endParaRPr lang="el-GR" dirty="0" smtClean="0"/>
          </a:p>
          <a:p>
            <a:r>
              <a:rPr lang="el-GR" dirty="0" smtClean="0"/>
              <a:t>Κωνικές τομές</a:t>
            </a:r>
          </a:p>
          <a:p>
            <a:r>
              <a:rPr lang="el-GR" dirty="0" smtClean="0"/>
              <a:t>Συγκριτικός προσδιορισμός</a:t>
            </a:r>
          </a:p>
          <a:p>
            <a:r>
              <a:rPr lang="el-GR" dirty="0" smtClean="0"/>
              <a:t>Εφαπτομένη = Μία ευθεία τέτοια ώστε καμία άλλη ευθεία δε θα μπορούσε να βρίσκεται μεταξύ αυτής και της καμπύλης.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23075" r="23435"/>
          <a:stretch>
            <a:fillRect/>
          </a:stretch>
        </p:blipFill>
        <p:spPr bwMode="auto">
          <a:xfrm>
            <a:off x="4603694" y="2060848"/>
            <a:ext cx="4540306" cy="41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Αρχιμήδης</a:t>
            </a:r>
            <a:endParaRPr lang="el-GR" dirty="0"/>
          </a:p>
        </p:txBody>
      </p:sp>
      <p:pic>
        <p:nvPicPr>
          <p:cNvPr id="6" name="5 - Θέση περιεχομένου" descr="500px-Domenico-Fetti_Archimedes_16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52500" y="2482501"/>
            <a:ext cx="3048000" cy="4059936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Εφαπτομένη σε σπείρα</a:t>
            </a:r>
          </a:p>
          <a:p>
            <a:r>
              <a:rPr lang="el-GR" dirty="0" smtClean="0"/>
              <a:t>«Κινητικός» προσδιορισμός</a:t>
            </a:r>
          </a:p>
          <a:p>
            <a:r>
              <a:rPr lang="el-GR" dirty="0" smtClean="0"/>
              <a:t>…η τροχιά ενός σημείου που κινείται κατά μήκος της καμπύλης και διαφεύγει από αυτήν στη διεύθυνση της κίνησής του</a:t>
            </a:r>
          </a:p>
          <a:p>
            <a:r>
              <a:rPr lang="el-GR" dirty="0" smtClean="0">
                <a:hlinkClick r:id="rId3" action="ppaction://hlinkfile"/>
              </a:rPr>
              <a:t>Σπείρα.</a:t>
            </a:r>
            <a:r>
              <a:rPr lang="en-US" dirty="0" err="1" smtClean="0">
                <a:hlinkClick r:id="rId3" action="ppaction://hlinkfile"/>
              </a:rPr>
              <a:t>ggb</a:t>
            </a:r>
            <a:endParaRPr lang="el-GR" dirty="0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01816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Descartes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36096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Μαθητές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Αντίληψη εφαπτομένης μέσω της περίπτωσης του κύκλου ήδη από το γυμνάσιο.</a:t>
            </a:r>
          </a:p>
          <a:p>
            <a:r>
              <a:rPr lang="el-GR" dirty="0" smtClean="0"/>
              <a:t>Εφαπτομένη = Μοναδικό σημείο τομής</a:t>
            </a:r>
          </a:p>
          <a:p>
            <a:r>
              <a:rPr lang="el-GR" dirty="0" smtClean="0"/>
              <a:t>Έως Β΄ λυκείου στις κωνικές τομές.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Άλλες προσεγγίσεις έχουμε;</a:t>
            </a:r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el-GR" sz="1400" dirty="0" smtClean="0"/>
              <a:t>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Διεθνής Μαθηματική Εβδομάδα 2016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257</TotalTime>
  <Words>857</Words>
  <Application>Microsoft Office PowerPoint</Application>
  <PresentationFormat>Προβολή στην οθόνη (4:3)</PresentationFormat>
  <Paragraphs>130</Paragraphs>
  <Slides>27</Slides>
  <Notes>2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27</vt:i4>
      </vt:variant>
    </vt:vector>
  </HeadingPairs>
  <TitlesOfParts>
    <vt:vector size="30" baseType="lpstr">
      <vt:lpstr>Αστικό</vt:lpstr>
      <vt:lpstr>Εξίσωση</vt:lpstr>
      <vt:lpstr>Microsoft Equation 3.0</vt:lpstr>
      <vt:lpstr>Άλγεβρα και  εφαπτομένες καμπυλών</vt:lpstr>
      <vt:lpstr>Ορισμοί… </vt:lpstr>
      <vt:lpstr>Στο σχολικό της Γ΄ Λυκείου…</vt:lpstr>
      <vt:lpstr>Ευκλείδης</vt:lpstr>
      <vt:lpstr>Απολλώνιος ο Περγαίος</vt:lpstr>
      <vt:lpstr>Αρχιμήδης</vt:lpstr>
      <vt:lpstr>Descartes</vt:lpstr>
      <vt:lpstr>Fermat</vt:lpstr>
      <vt:lpstr>Μαθητές</vt:lpstr>
      <vt:lpstr>Προσεγγίζοντας μέσω κατάλληλου κύκλου - Descartes</vt:lpstr>
      <vt:lpstr>…Descartes</vt:lpstr>
      <vt:lpstr>…Descartes</vt:lpstr>
      <vt:lpstr>Fermat</vt:lpstr>
      <vt:lpstr>Τέμνουσα και εφαπτομένη…  </vt:lpstr>
      <vt:lpstr>…Descartes</vt:lpstr>
      <vt:lpstr>Παράδειγμα 1ο </vt:lpstr>
      <vt:lpstr>Παράδειγμα 2ο </vt:lpstr>
      <vt:lpstr>Παράδειγμα 2ο </vt:lpstr>
      <vt:lpstr>Παράδειγμα 3ο </vt:lpstr>
      <vt:lpstr>Ως εφαρμογή της διαίρεσης πολυωνύμων</vt:lpstr>
      <vt:lpstr>Πράγματι…</vt:lpstr>
      <vt:lpstr>Leibniz(1684)</vt:lpstr>
      <vt:lpstr>Εφαπτομένη και διαίρεση πολυωνύμων</vt:lpstr>
      <vt:lpstr>Παράδειγμα 4ο </vt:lpstr>
      <vt:lpstr>Στο σχολείο…</vt:lpstr>
      <vt:lpstr>Προσέγγιση με κατάλληλο κύκλο… </vt:lpstr>
      <vt:lpstr>Ευχαριστούμε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Παιχνίδια, Αριθμοί και Στρατηγικές</dc:title>
  <dc:creator>sot</dc:creator>
  <cp:lastModifiedBy>sot</cp:lastModifiedBy>
  <cp:revision>45</cp:revision>
  <dcterms:created xsi:type="dcterms:W3CDTF">2015-05-08T05:07:20Z</dcterms:created>
  <dcterms:modified xsi:type="dcterms:W3CDTF">2016-04-02T04:39:57Z</dcterms:modified>
</cp:coreProperties>
</file>